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  <p:sldId id="259" r:id="rId5"/>
    <p:sldId id="266" r:id="rId6"/>
    <p:sldId id="260" r:id="rId7"/>
    <p:sldId id="262" r:id="rId8"/>
    <p:sldId id="261" r:id="rId9"/>
    <p:sldId id="263" r:id="rId10"/>
    <p:sldId id="264" r:id="rId11"/>
    <p:sldId id="265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8" r:id="rId21"/>
    <p:sldId id="279" r:id="rId22"/>
    <p:sldId id="275" r:id="rId23"/>
    <p:sldId id="276" r:id="rId24"/>
    <p:sldId id="277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35"/>
  </p:normalViewPr>
  <p:slideViewPr>
    <p:cSldViewPr snapToGrid="0" snapToObjects="1">
      <p:cViewPr varScale="1">
        <p:scale>
          <a:sx n="110" d="100"/>
          <a:sy n="110" d="100"/>
        </p:scale>
        <p:origin x="63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tiff>
</file>

<file path=ppt/media/image10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F10B1-3AAB-A543-84F7-0AE44BCCCEA1}" type="datetimeFigureOut">
              <a:rPr lang="en-US" smtClean="0"/>
              <a:t>4/17/18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25ED9-F1F8-1A41-9A1B-2FE45A649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2940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F10B1-3AAB-A543-84F7-0AE44BCCCEA1}" type="datetimeFigureOut">
              <a:rPr lang="en-US" smtClean="0"/>
              <a:t>4/17/18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25ED9-F1F8-1A41-9A1B-2FE45A649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9600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F10B1-3AAB-A543-84F7-0AE44BCCCEA1}" type="datetimeFigureOut">
              <a:rPr lang="en-US" smtClean="0"/>
              <a:t>4/17/18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25ED9-F1F8-1A41-9A1B-2FE45A649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6335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F10B1-3AAB-A543-84F7-0AE44BCCCEA1}" type="datetimeFigureOut">
              <a:rPr lang="en-US" smtClean="0"/>
              <a:t>4/17/18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25ED9-F1F8-1A41-9A1B-2FE45A649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4442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F10B1-3AAB-A543-84F7-0AE44BCCCEA1}" type="datetimeFigureOut">
              <a:rPr lang="en-US" smtClean="0"/>
              <a:t>4/17/18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25ED9-F1F8-1A41-9A1B-2FE45A649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1187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F10B1-3AAB-A543-84F7-0AE44BCCCEA1}" type="datetimeFigureOut">
              <a:rPr lang="en-US" smtClean="0"/>
              <a:t>4/17/18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25ED9-F1F8-1A41-9A1B-2FE45A649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6302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F10B1-3AAB-A543-84F7-0AE44BCCCEA1}" type="datetimeFigureOut">
              <a:rPr lang="en-US" smtClean="0"/>
              <a:t>4/17/18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25ED9-F1F8-1A41-9A1B-2FE45A649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0597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F10B1-3AAB-A543-84F7-0AE44BCCCEA1}" type="datetimeFigureOut">
              <a:rPr lang="en-US" smtClean="0"/>
              <a:t>4/17/18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25ED9-F1F8-1A41-9A1B-2FE45A649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4941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F10B1-3AAB-A543-84F7-0AE44BCCCEA1}" type="datetimeFigureOut">
              <a:rPr lang="en-US" smtClean="0"/>
              <a:t>4/17/18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25ED9-F1F8-1A41-9A1B-2FE45A649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1352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F10B1-3AAB-A543-84F7-0AE44BCCCEA1}" type="datetimeFigureOut">
              <a:rPr lang="en-US" smtClean="0"/>
              <a:t>4/17/18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25ED9-F1F8-1A41-9A1B-2FE45A649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3029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F10B1-3AAB-A543-84F7-0AE44BCCCEA1}" type="datetimeFigureOut">
              <a:rPr lang="en-US" smtClean="0"/>
              <a:t>4/17/18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25ED9-F1F8-1A41-9A1B-2FE45A649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3300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BF10B1-3AAB-A543-84F7-0AE44BCCCEA1}" type="datetimeFigureOut">
              <a:rPr lang="en-US" smtClean="0"/>
              <a:t>4/17/18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125ED9-F1F8-1A41-9A1B-2FE45A649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2823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424EBC-5FF2-B444-A295-199C8782AAF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Navigation of an ETV Simulator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704709-A83E-A944-8960-1C542DB3D83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(Endoscopic Third </a:t>
            </a:r>
            <a:r>
              <a:rPr lang="en-US" dirty="0" err="1"/>
              <a:t>Ventriculostomy</a:t>
            </a:r>
            <a:r>
              <a:rPr lang="en-US" dirty="0"/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77639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D22B3-D6D8-6E4C-A445-E421355C7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the Procedure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BB4E88-4426-5341-8832-653F87D41F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27618" cy="4351338"/>
          </a:xfrm>
        </p:spPr>
        <p:txBody>
          <a:bodyPr>
            <a:normAutofit/>
          </a:bodyPr>
          <a:lstStyle/>
          <a:p>
            <a:r>
              <a:rPr lang="en-US" b="1" dirty="0"/>
              <a:t>Navigate</a:t>
            </a:r>
            <a:r>
              <a:rPr lang="en-US" dirty="0"/>
              <a:t> the endoscope</a:t>
            </a:r>
          </a:p>
          <a:p>
            <a:r>
              <a:rPr lang="en-US" dirty="0"/>
              <a:t>Following the Choroid Plexus (red in </a:t>
            </a:r>
            <a:r>
              <a:rPr lang="en-US" dirty="0" err="1"/>
              <a:t>colour</a:t>
            </a:r>
            <a:r>
              <a:rPr lang="en-US" dirty="0"/>
              <a:t>)</a:t>
            </a:r>
          </a:p>
          <a:p>
            <a:r>
              <a:rPr lang="en-US" dirty="0"/>
              <a:t>Special care for Fornix – leads to memory loss </a:t>
            </a:r>
          </a:p>
          <a:p>
            <a:r>
              <a:rPr lang="en-US" dirty="0"/>
              <a:t>Perforate through the Foramen of </a:t>
            </a:r>
            <a:r>
              <a:rPr lang="en-US" dirty="0" err="1"/>
              <a:t>Monro</a:t>
            </a:r>
            <a:endParaRPr lang="en-US" dirty="0"/>
          </a:p>
          <a:p>
            <a:r>
              <a:rPr lang="en-US" dirty="0"/>
              <a:t>Fish-eye like view visible to the doctor</a:t>
            </a:r>
          </a:p>
          <a:p>
            <a:r>
              <a:rPr lang="en-US" dirty="0"/>
              <a:t>Path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CCEECB-8331-094A-A93B-83D89E0E00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5818" y="1690688"/>
            <a:ext cx="4213895" cy="3841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4155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DB3EB3-E98F-284B-9771-0F3FC2CDFA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Complications</a:t>
            </a:r>
            <a:r>
              <a:rPr lang="en-US" dirty="0"/>
              <a:t> involved</a:t>
            </a:r>
          </a:p>
          <a:p>
            <a:pPr marL="514350" indent="-514350">
              <a:buAutoNum type="arabicPeriod"/>
            </a:pPr>
            <a:r>
              <a:rPr lang="en-US" dirty="0"/>
              <a:t>Fornix should not be damaged</a:t>
            </a:r>
          </a:p>
          <a:p>
            <a:pPr marL="514350" indent="-514350">
              <a:buAutoNum type="arabicPeriod"/>
            </a:pPr>
            <a:r>
              <a:rPr lang="en-US" dirty="0" err="1"/>
              <a:t>Basilary</a:t>
            </a:r>
            <a:r>
              <a:rPr lang="en-US" dirty="0"/>
              <a:t> Artery should not be touched – Locates at the base of the third ventricle</a:t>
            </a:r>
          </a:p>
          <a:p>
            <a:pPr marL="514350" indent="-514350">
              <a:buAutoNum type="arabicPeriod"/>
            </a:pPr>
            <a:r>
              <a:rPr lang="en-US" dirty="0"/>
              <a:t>Vital nerves should not be hit during navigation– may lead to loose of senses/ death</a:t>
            </a:r>
          </a:p>
          <a:p>
            <a:pPr marL="514350" indent="-514350">
              <a:buAutoNum type="arabicPeriod"/>
            </a:pP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DC013BF-060C-F845-A862-ED27EB8BA6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the Procedure</a:t>
            </a:r>
          </a:p>
        </p:txBody>
      </p:sp>
    </p:spTree>
    <p:extLst>
      <p:ext uri="{BB962C8B-B14F-4D97-AF65-F5344CB8AC3E}">
        <p14:creationId xmlns:p14="http://schemas.microsoft.com/office/powerpoint/2010/main" val="42592656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C59E1-23A7-AA46-879B-254EC12EA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697549-0C12-1947-ADB6-3A840AD007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Understanding Simulation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85763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DCF3C9-830F-CA4A-AF50-100BF65060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Simulation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31CF12-173D-6C43-BC06-FAC09154DC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Haptic Device</a:t>
            </a:r>
          </a:p>
          <a:p>
            <a:r>
              <a:rPr lang="en-US" dirty="0"/>
              <a:t>Chai 3D</a:t>
            </a:r>
          </a:p>
        </p:txBody>
      </p:sp>
    </p:spTree>
    <p:extLst>
      <p:ext uri="{BB962C8B-B14F-4D97-AF65-F5344CB8AC3E}">
        <p14:creationId xmlns:p14="http://schemas.microsoft.com/office/powerpoint/2010/main" val="40074849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2E9DF-2CBC-5042-92D7-E6E15F1AA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48A1B5-D377-EB49-BDC7-C6C9889E94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4069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A3E444-AA3C-0D4A-BD8F-AF0BD6C7D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done so far</a:t>
            </a:r>
          </a:p>
        </p:txBody>
      </p:sp>
    </p:spTree>
    <p:extLst>
      <p:ext uri="{BB962C8B-B14F-4D97-AF65-F5344CB8AC3E}">
        <p14:creationId xmlns:p14="http://schemas.microsoft.com/office/powerpoint/2010/main" val="15658071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22A656-E286-2F4E-9A59-04B6C4BAB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done so far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BF03FE-36E3-C948-9F1D-CFB51C2268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Installation of libraries and setting up of the system</a:t>
            </a:r>
          </a:p>
          <a:p>
            <a:r>
              <a:rPr lang="en-US" dirty="0"/>
              <a:t>Documented for future use of any other student</a:t>
            </a:r>
          </a:p>
        </p:txBody>
      </p:sp>
    </p:spTree>
    <p:extLst>
      <p:ext uri="{BB962C8B-B14F-4D97-AF65-F5344CB8AC3E}">
        <p14:creationId xmlns:p14="http://schemas.microsoft.com/office/powerpoint/2010/main" val="4113251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22A656-E286-2F4E-9A59-04B6C4BAB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done so far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BF03FE-36E3-C948-9F1D-CFB51C2268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1052512"/>
          </a:xfrm>
        </p:spPr>
        <p:txBody>
          <a:bodyPr/>
          <a:lstStyle/>
          <a:p>
            <a:r>
              <a:rPr lang="en-US" dirty="0"/>
              <a:t>Understanding Basics of OpenGL</a:t>
            </a:r>
          </a:p>
          <a:p>
            <a:r>
              <a:rPr lang="en-US" dirty="0" err="1"/>
              <a:t>Shaders</a:t>
            </a:r>
            <a:r>
              <a:rPr lang="en-US" dirty="0"/>
              <a:t>, Transformations, Homogenous Coordinate System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6AC32A-CD1B-9743-A1B7-3C6348E567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8960" y="2835797"/>
            <a:ext cx="4666773" cy="36556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CFB0C33-E47C-2244-AAF2-4718835F8A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007" y="2835797"/>
            <a:ext cx="6394823" cy="3655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9683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22A656-E286-2F4E-9A59-04B6C4BAB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done so far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BF03FE-36E3-C948-9F1D-CFB51C2268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Understanding the Code </a:t>
            </a:r>
          </a:p>
        </p:txBody>
      </p:sp>
    </p:spTree>
    <p:extLst>
      <p:ext uri="{BB962C8B-B14F-4D97-AF65-F5344CB8AC3E}">
        <p14:creationId xmlns:p14="http://schemas.microsoft.com/office/powerpoint/2010/main" val="9343518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22A656-E286-2F4E-9A59-04B6C4BAB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done so far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BF03FE-36E3-C948-9F1D-CFB51C2268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651357"/>
          </a:xfrm>
        </p:spPr>
        <p:txBody>
          <a:bodyPr/>
          <a:lstStyle/>
          <a:p>
            <a:r>
              <a:rPr lang="en-US" dirty="0"/>
              <a:t>Visit to AIIMS for understanding the problem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1E50FD-7386-CC4E-B4D1-58F3FB9F0A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9850" y="2671763"/>
            <a:ext cx="6972300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23588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B62A5D-3E89-A942-9209-584B89654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31E15C-69C3-5D44-889B-FE4076D8ED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Understanding the Problem</a:t>
            </a:r>
          </a:p>
        </p:txBody>
      </p:sp>
    </p:spTree>
    <p:extLst>
      <p:ext uri="{BB962C8B-B14F-4D97-AF65-F5344CB8AC3E}">
        <p14:creationId xmlns:p14="http://schemas.microsoft.com/office/powerpoint/2010/main" val="29533269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22A656-E286-2F4E-9A59-04B6C4BAB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done so far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BF03FE-36E3-C948-9F1D-CFB51C2268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660775"/>
          </a:xfrm>
        </p:spPr>
        <p:txBody>
          <a:bodyPr>
            <a:normAutofit/>
          </a:bodyPr>
          <a:lstStyle/>
          <a:p>
            <a:r>
              <a:rPr lang="en-US" dirty="0"/>
              <a:t>Good understanding of the problem at hand and projecting the work ahead.</a:t>
            </a:r>
          </a:p>
        </p:txBody>
      </p:sp>
    </p:spTree>
    <p:extLst>
      <p:ext uri="{BB962C8B-B14F-4D97-AF65-F5344CB8AC3E}">
        <p14:creationId xmlns:p14="http://schemas.microsoft.com/office/powerpoint/2010/main" val="22060012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96418-26B4-B84A-8CFD-A2925688D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Tasks ahead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3843554-A2B6-4D41-B58D-1CE0C92128A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40031689"/>
              </p:ext>
            </p:extLst>
          </p:nvPr>
        </p:nvGraphicFramePr>
        <p:xfrm>
          <a:off x="2426576" y="2529817"/>
          <a:ext cx="7522447" cy="29667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273082">
                  <a:extLst>
                    <a:ext uri="{9D8B030D-6E8A-4147-A177-3AD203B41FA5}">
                      <a16:colId xmlns:a16="http://schemas.microsoft.com/office/drawing/2014/main" val="122567990"/>
                    </a:ext>
                  </a:extLst>
                </a:gridCol>
                <a:gridCol w="6249365">
                  <a:extLst>
                    <a:ext uri="{9D8B030D-6E8A-4147-A177-3AD203B41FA5}">
                      <a16:colId xmlns:a16="http://schemas.microsoft.com/office/drawing/2014/main" val="21536282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S.No</a:t>
                      </a:r>
                      <a:r>
                        <a:rPr lang="en-US" dirty="0"/>
                        <a:t>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Task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8312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Make small tweaks in the code and run 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07213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Get Phantom Model 3D Printed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28998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Calibration of haptic device with Phantom Model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21747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Fish Eye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25163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Coordinated Movement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15870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Constrained Movement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00073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Final Collaboration with other groups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14913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391553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96418-26B4-B84A-8CFD-A2925688D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Projected Timeline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3843554-A2B6-4D41-B58D-1CE0C92128A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4203132"/>
              </p:ext>
            </p:extLst>
          </p:nvPr>
        </p:nvGraphicFramePr>
        <p:xfrm>
          <a:off x="818493" y="2908190"/>
          <a:ext cx="10555014" cy="18542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273082">
                  <a:extLst>
                    <a:ext uri="{9D8B030D-6E8A-4147-A177-3AD203B41FA5}">
                      <a16:colId xmlns:a16="http://schemas.microsoft.com/office/drawing/2014/main" val="122567990"/>
                    </a:ext>
                  </a:extLst>
                </a:gridCol>
                <a:gridCol w="3032567">
                  <a:extLst>
                    <a:ext uri="{9D8B030D-6E8A-4147-A177-3AD203B41FA5}">
                      <a16:colId xmlns:a16="http://schemas.microsoft.com/office/drawing/2014/main" val="395740880"/>
                    </a:ext>
                  </a:extLst>
                </a:gridCol>
                <a:gridCol w="6249365">
                  <a:extLst>
                    <a:ext uri="{9D8B030D-6E8A-4147-A177-3AD203B41FA5}">
                      <a16:colId xmlns:a16="http://schemas.microsoft.com/office/drawing/2014/main" val="21536282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S.No</a:t>
                      </a:r>
                      <a:r>
                        <a:rPr lang="en-US" dirty="0"/>
                        <a:t>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Deadline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Projected Task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8312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23 February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Make small tweaks in the code and run 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07213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 March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Learning from home – Exploring more libraries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28998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 March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Adding Fish Eye Effect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21747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 March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Coordinated Movement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25163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155598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96418-26B4-B84A-8CFD-A2925688D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Projected Timeline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3843554-A2B6-4D41-B58D-1CE0C92128A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44781883"/>
              </p:ext>
            </p:extLst>
          </p:nvPr>
        </p:nvGraphicFramePr>
        <p:xfrm>
          <a:off x="818493" y="2897680"/>
          <a:ext cx="10555014" cy="18542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273082">
                  <a:extLst>
                    <a:ext uri="{9D8B030D-6E8A-4147-A177-3AD203B41FA5}">
                      <a16:colId xmlns:a16="http://schemas.microsoft.com/office/drawing/2014/main" val="122567990"/>
                    </a:ext>
                  </a:extLst>
                </a:gridCol>
                <a:gridCol w="3032567">
                  <a:extLst>
                    <a:ext uri="{9D8B030D-6E8A-4147-A177-3AD203B41FA5}">
                      <a16:colId xmlns:a16="http://schemas.microsoft.com/office/drawing/2014/main" val="395740880"/>
                    </a:ext>
                  </a:extLst>
                </a:gridCol>
                <a:gridCol w="6249365">
                  <a:extLst>
                    <a:ext uri="{9D8B030D-6E8A-4147-A177-3AD203B41FA5}">
                      <a16:colId xmlns:a16="http://schemas.microsoft.com/office/drawing/2014/main" val="21536282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S.No</a:t>
                      </a:r>
                      <a:r>
                        <a:rPr lang="en-US" dirty="0"/>
                        <a:t>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Deadline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Projected Task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8312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23 March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Making the movement more intuitive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07213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 March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Get Phantom Model 3D Printed and adjust camera view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28998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 April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Calibration of haptic device with Phantom Model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21747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13 April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Constrained Movement (Pivoting)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25163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01635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96418-26B4-B84A-8CFD-A2925688D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Projected Timeline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3843554-A2B6-4D41-B58D-1CE0C92128A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24224016"/>
              </p:ext>
            </p:extLst>
          </p:nvPr>
        </p:nvGraphicFramePr>
        <p:xfrm>
          <a:off x="818493" y="2897680"/>
          <a:ext cx="10555014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273082">
                  <a:extLst>
                    <a:ext uri="{9D8B030D-6E8A-4147-A177-3AD203B41FA5}">
                      <a16:colId xmlns:a16="http://schemas.microsoft.com/office/drawing/2014/main" val="122567990"/>
                    </a:ext>
                  </a:extLst>
                </a:gridCol>
                <a:gridCol w="3032567">
                  <a:extLst>
                    <a:ext uri="{9D8B030D-6E8A-4147-A177-3AD203B41FA5}">
                      <a16:colId xmlns:a16="http://schemas.microsoft.com/office/drawing/2014/main" val="395740880"/>
                    </a:ext>
                  </a:extLst>
                </a:gridCol>
                <a:gridCol w="6249365">
                  <a:extLst>
                    <a:ext uri="{9D8B030D-6E8A-4147-A177-3AD203B41FA5}">
                      <a16:colId xmlns:a16="http://schemas.microsoft.com/office/drawing/2014/main" val="21536282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S.No</a:t>
                      </a:r>
                      <a:r>
                        <a:rPr lang="en-US" dirty="0"/>
                        <a:t>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Deadline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Projected Task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8312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 April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Constrained Movement</a:t>
                      </a: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07213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27 April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Collaboration and Final Presentation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28998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850281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198AA-E7BC-1140-BF78-D0FF27C4F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the Problem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C1455F-C267-0E41-9D22-AFE553B9EF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Hydrocephalus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BF8AAE0-FA74-7543-AC2C-BD6A5B0686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7570" y="2411409"/>
            <a:ext cx="7603844" cy="3900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99758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08250-EDFF-9043-A062-88DA839CD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the Problem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E7DF7D-4D50-1E4E-9C79-FDD154865C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429499" cy="4351338"/>
          </a:xfrm>
        </p:spPr>
        <p:txBody>
          <a:bodyPr/>
          <a:lstStyle/>
          <a:p>
            <a:r>
              <a:rPr lang="en-US" dirty="0"/>
              <a:t>Four Ventricles in Brain</a:t>
            </a:r>
          </a:p>
          <a:p>
            <a:r>
              <a:rPr lang="en-US" dirty="0"/>
              <a:t>2 Lateral Ventricles, Third, Fourth Ventricle</a:t>
            </a:r>
          </a:p>
          <a:p>
            <a:r>
              <a:rPr lang="en-US" dirty="0" err="1"/>
              <a:t>Aquaduct</a:t>
            </a:r>
            <a:r>
              <a:rPr lang="en-US" dirty="0"/>
              <a:t> joining Third and Fourth Ventricle gets blocked</a:t>
            </a:r>
          </a:p>
          <a:p>
            <a:r>
              <a:rPr lang="en-US" dirty="0"/>
              <a:t>CSF (</a:t>
            </a:r>
            <a:r>
              <a:rPr lang="en-US" dirty="0" err="1"/>
              <a:t>Cerebro</a:t>
            </a:r>
            <a:r>
              <a:rPr lang="en-US" dirty="0"/>
              <a:t> Spinal Fluid) get trapped</a:t>
            </a:r>
          </a:p>
          <a:p>
            <a:r>
              <a:rPr lang="en-US" dirty="0"/>
              <a:t>Enlargement of Third and Lateral Ventricles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DADB69B-AE78-BC47-B1F9-81DBA65C52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0241" y="1311739"/>
            <a:ext cx="4865224" cy="4865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9210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80337-D369-204E-93C2-294263921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88897D-96CF-2D41-9935-7B265B9575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Reading through MRI Images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0F5F47-F479-944E-9E83-6B1E83101E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6250" y="2609079"/>
            <a:ext cx="6159500" cy="3702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1024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A1105F-7F8D-0D49-8509-E4B9DEEB1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8EDA0D-586B-6D41-AB5D-726452DDFF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65073" cy="4351338"/>
          </a:xfrm>
        </p:spPr>
        <p:txBody>
          <a:bodyPr/>
          <a:lstStyle/>
          <a:p>
            <a:r>
              <a:rPr lang="en-US" dirty="0"/>
              <a:t>Choroid Plexus  generates CSF</a:t>
            </a:r>
          </a:p>
          <a:p>
            <a:r>
              <a:rPr lang="en-US" dirty="0"/>
              <a:t>CSF circulated in brain</a:t>
            </a:r>
          </a:p>
          <a:p>
            <a:r>
              <a:rPr lang="en-US" dirty="0"/>
              <a:t>Absorption by Arachnoid granulations in brain</a:t>
            </a:r>
          </a:p>
          <a:p>
            <a:r>
              <a:rPr lang="en-US" dirty="0"/>
              <a:t>Re-production of CSF in Choroid Plexus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1F0F52-3F95-C141-9FA6-04DB9AB31F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3189" y="1661147"/>
            <a:ext cx="5848379" cy="4680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035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B62A5D-3E89-A942-9209-584B89654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31E15C-69C3-5D44-889B-FE4076D8ED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Understanding the Procedure</a:t>
            </a:r>
          </a:p>
        </p:txBody>
      </p:sp>
    </p:spTree>
    <p:extLst>
      <p:ext uri="{BB962C8B-B14F-4D97-AF65-F5344CB8AC3E}">
        <p14:creationId xmlns:p14="http://schemas.microsoft.com/office/powerpoint/2010/main" val="38921699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D2156-555A-A146-AB9A-5C12D1059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the Procedure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6A5143-0104-F44B-B669-14DD9F8645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23213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Create a </a:t>
            </a:r>
            <a:r>
              <a:rPr lang="en-US" b="1" dirty="0" err="1"/>
              <a:t>burrhole</a:t>
            </a:r>
            <a:r>
              <a:rPr lang="en-US" dirty="0"/>
              <a:t> at a suitable location.</a:t>
            </a:r>
          </a:p>
          <a:p>
            <a:r>
              <a:rPr lang="en-US" dirty="0"/>
              <a:t>Ideally straight line path without disturbing sensitive arteries &amp; veins.</a:t>
            </a:r>
          </a:p>
          <a:p>
            <a:r>
              <a:rPr lang="en-US" dirty="0"/>
              <a:t>Rigid Pivoting of endoscope at the point of </a:t>
            </a:r>
            <a:r>
              <a:rPr lang="en-US" dirty="0" err="1"/>
              <a:t>burrhole</a:t>
            </a:r>
            <a:r>
              <a:rPr lang="en-US" dirty="0"/>
              <a:t>.</a:t>
            </a:r>
          </a:p>
          <a:p>
            <a:r>
              <a:rPr lang="en-US" dirty="0"/>
              <a:t>Jelly like nature of gyri in brain</a:t>
            </a:r>
          </a:p>
          <a:p>
            <a:r>
              <a:rPr lang="en-US" dirty="0"/>
              <a:t>Can be pierced, rejoins when endoscope removed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8C7B6A-B587-8D41-9482-D22856587C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4972" y="1825625"/>
            <a:ext cx="5406511" cy="4233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5419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A99CB-281B-2A48-B0FF-9340AAAA1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the Procedure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DD4493-171F-CD4B-B888-24D0C55614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9EBB89-D829-1D40-9F7F-DE6A69F80A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40" t="23031" b="29351"/>
          <a:stretch/>
        </p:blipFill>
        <p:spPr>
          <a:xfrm>
            <a:off x="497879" y="1855174"/>
            <a:ext cx="11196241" cy="4292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47962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271</TotalTime>
  <Words>463</Words>
  <Application>Microsoft Macintosh PowerPoint</Application>
  <PresentationFormat>Widescreen</PresentationFormat>
  <Paragraphs>118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Navigation of an ETV Simulator</vt:lpstr>
      <vt:lpstr>Step 1</vt:lpstr>
      <vt:lpstr>Understanding the Problem </vt:lpstr>
      <vt:lpstr>Understanding the Problem</vt:lpstr>
      <vt:lpstr>Understanding the Problem</vt:lpstr>
      <vt:lpstr>Understanding the Problem</vt:lpstr>
      <vt:lpstr>Step 2</vt:lpstr>
      <vt:lpstr>Understanding the Procedure</vt:lpstr>
      <vt:lpstr>Understanding the Procedure</vt:lpstr>
      <vt:lpstr>Understanding the Procedure</vt:lpstr>
      <vt:lpstr>Understanding the Procedure</vt:lpstr>
      <vt:lpstr>Step 3</vt:lpstr>
      <vt:lpstr>Understanding Simulation</vt:lpstr>
      <vt:lpstr>PowerPoint Presentation</vt:lpstr>
      <vt:lpstr>Work done so far</vt:lpstr>
      <vt:lpstr>Work done so far</vt:lpstr>
      <vt:lpstr>Work done so far</vt:lpstr>
      <vt:lpstr>Work done so far</vt:lpstr>
      <vt:lpstr>Work done so far</vt:lpstr>
      <vt:lpstr>Work done so far</vt:lpstr>
      <vt:lpstr>Tasks ahead</vt:lpstr>
      <vt:lpstr>Projected Timeline</vt:lpstr>
      <vt:lpstr>Projected Timeline</vt:lpstr>
      <vt:lpstr>Projected Timeline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Navigation of an ETV Simulator</dc:title>
  <dc:creator>Pratyush Maini</dc:creator>
  <cp:lastModifiedBy>Pratyush Maini</cp:lastModifiedBy>
  <cp:revision>12</cp:revision>
  <dcterms:created xsi:type="dcterms:W3CDTF">2018-02-16T03:47:20Z</dcterms:created>
  <dcterms:modified xsi:type="dcterms:W3CDTF">2018-04-17T11:07:48Z</dcterms:modified>
</cp:coreProperties>
</file>

<file path=docProps/thumbnail.jpeg>
</file>